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94" r:id="rId3"/>
    <p:sldId id="258" r:id="rId4"/>
    <p:sldId id="275" r:id="rId5"/>
    <p:sldId id="321" r:id="rId6"/>
    <p:sldId id="259" r:id="rId7"/>
    <p:sldId id="297" r:id="rId8"/>
    <p:sldId id="298" r:id="rId9"/>
    <p:sldId id="334" r:id="rId10"/>
    <p:sldId id="336" r:id="rId11"/>
    <p:sldId id="306" r:id="rId12"/>
    <p:sldId id="312" r:id="rId13"/>
    <p:sldId id="311" r:id="rId14"/>
    <p:sldId id="322" r:id="rId15"/>
    <p:sldId id="295" r:id="rId16"/>
    <p:sldId id="301" r:id="rId17"/>
    <p:sldId id="299" r:id="rId18"/>
    <p:sldId id="337" r:id="rId19"/>
    <p:sldId id="338" r:id="rId20"/>
    <p:sldId id="325" r:id="rId21"/>
    <p:sldId id="326" r:id="rId22"/>
    <p:sldId id="342" r:id="rId23"/>
    <p:sldId id="320" r:id="rId24"/>
    <p:sldId id="296" r:id="rId25"/>
    <p:sldId id="305" r:id="rId26"/>
    <p:sldId id="340" r:id="rId27"/>
    <p:sldId id="300" r:id="rId28"/>
    <p:sldId id="335" r:id="rId29"/>
    <p:sldId id="339" r:id="rId30"/>
    <p:sldId id="318" r:id="rId31"/>
    <p:sldId id="34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69"/>
    <p:restoredTop sz="94289"/>
  </p:normalViewPr>
  <p:slideViewPr>
    <p:cSldViewPr snapToGrid="0">
      <p:cViewPr varScale="1">
        <p:scale>
          <a:sx n="148" d="100"/>
          <a:sy n="148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7BD6-F903-C642-8498-ACC167D227E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93E32-1C2D-804E-8845-237FD50EF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Red lines are results from using L1 Penalty based on minimizing CV-risk (CV-HAL). </a:t>
            </a:r>
          </a:p>
          <a:p>
            <a:r>
              <a:rPr lang="en-US" sz="1200" dirty="0"/>
              <a:t>Blue lines are results using an empirical derived global undersmoothing based repeated simulations over a grid of L1 penalties and choosing the maximal one for which the bias becomes negligible.  </a:t>
            </a:r>
          </a:p>
          <a:p>
            <a:endParaRPr lang="en-US" sz="1200" dirty="0"/>
          </a:p>
          <a:p>
            <a:r>
              <a:rPr lang="en-US" sz="1200" dirty="0"/>
              <a:t>Results are shown for a grid over A=a.   Dashed line is based on the Oracle SD of the estimator, solid on the empirical delta method.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8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3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6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28B0-64D5-3DFA-53A8-D779ACCFA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926C-8B5C-F6E1-B78C-44A72F78A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FB835-8AFC-D990-239C-E76E5191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FF647-5427-D4F8-3144-BE4C3F39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8FB6-6B97-E095-0B21-1D6675F1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4F3C-DB4C-DA5A-2BEC-8E3BC847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4D565-8F69-F2EB-7B67-569C11391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D1-7C43-DB49-CD1F-3208EC7D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4518-9660-671E-3E63-6E0EC002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5D4D8-BE0A-63B7-BAE3-61079CBD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6A281-D4CE-D5B7-396A-2148D9597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9BEFF-F16C-303B-7E09-0DE6D038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C260-4C4D-753A-AC5B-71DB669D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9058D-A311-B0BD-ED5E-59E9879A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2097-3EA6-7540-8B91-77F6B390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6AFA-7A1A-2A34-2186-424C6BD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EA3E-9D9A-344E-B4E7-8B021D3B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C771-2B39-500A-3B33-A53F3923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214B2-9010-D5E1-EB70-0126E5F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CCE0-8DFB-CC0D-2BB0-2BD73CC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D337-16B7-C4DF-4B86-8C06EC7D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0C8FC-53B3-EF84-706E-C83D8D67B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0E2D-F287-6259-6F46-D760713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41DB-8CD4-551C-B309-E7D39229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E4F3-B7B7-ED4D-59B8-5733789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D455-0280-8015-3A85-D0A1E21F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1A8B-D556-2DA9-63B7-A0BB096D8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21334-6BC7-E7FC-B080-1989A34C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7B6A-2A31-9873-FB03-6B67322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53821-993D-123B-1550-DA5CAB94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F956B-A46D-CF16-4190-94D0B9BF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3518-A625-CA78-52D9-E21AD492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79BEC-13B0-C66B-73D2-72B3D2B0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939F4-5084-B4EE-A053-2BD64E6B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E3AD0-96BD-529E-C8D5-64C8D943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C7492-37DC-8AD9-30C9-0557FEE53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E5F15-E89A-58F8-18A0-9F21F63B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5C9B4-3F31-01F6-036A-1B24876B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10F80-5F4B-354F-4822-79A2AE85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835F-89F0-3F70-EA67-21C9677F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385B4-9DB8-AD72-B6A8-64F36312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A2E43-C9C4-CD92-F452-A7306ABB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F2F19-04B7-F1B9-20A6-98D62E16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12BC8-76EA-80B8-8B35-C2436394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0C774-578D-D519-3FD6-6903FD0B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53D6-2297-9F15-C974-04CBE4AD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1DD8-1C86-5F03-C6B5-5372A2F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6E1E-9684-6ED6-A878-5B6B78FC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1E4E-47EA-4789-E54C-8B7D54425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70C7-3237-5BFD-A94D-203FD57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8034E-E984-0759-2EBC-C58B117A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A3FE-AFF3-9DD4-BCCF-0146866C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1DC3-3853-D1C9-3425-E96FCF5C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754A9-0975-06EF-D683-72DF83BC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652F1-56FD-C36B-FD88-81C59E5AD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A307D-F4E3-B1FF-9038-5F187456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6C3C-A3E1-D483-3C67-2C8260AB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9099-4362-026E-3DBC-A24E9533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6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85B-4E26-FDA9-8A76-F62AC09C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5F3FF-C4D8-1A52-BA82-B873EBB3E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7BB6-BF2D-4296-C4EE-5D4BEF5E4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4D8A0-1DF0-1D45-A9AC-FA09A2A20E1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9A1B-BF9C-8FF0-C935-83A65C74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02F-6D91-E233-A8FE-DE461C1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1470-F860-345E-16E0-5385977FA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Undersmoothed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HAL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-</a:t>
            </a:r>
            <a:r>
              <a:rPr lang="en-US" b="0" i="0" dirty="0">
                <a:effectLst/>
                <a:latin typeface="Arial" panose="020B0604020202020204" pitchFamily="34" charset="0"/>
              </a:rPr>
              <a:t>based plugin estimator for direct/indirect effects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9611-2391-54E7-878B-BDDC4C7B4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 and test </a:t>
            </a:r>
            <a:r>
              <a:rPr lang="en-US" dirty="0" err="1"/>
              <a:t>undersmoothed</a:t>
            </a:r>
            <a:r>
              <a:rPr lang="en-US" dirty="0"/>
              <a:t> HAL-based plugin estimator for direct/indirect effects, or other more complex parameters. </a:t>
            </a:r>
          </a:p>
          <a:p>
            <a:endParaRPr lang="en-US" altLang="zh-CN" dirty="0"/>
          </a:p>
          <a:p>
            <a:r>
              <a:rPr lang="en-US" altLang="zh-CN" dirty="0"/>
              <a:t>Seraphina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4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-42651" y="4529800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/>
              <a:t>U-HAL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31817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F9EA43-1F94-037E-D08A-4809E2AA7776}"/>
              </a:ext>
            </a:extLst>
          </p:cNvPr>
          <p:cNvSpPr txBox="1"/>
          <p:nvPr/>
        </p:nvSpPr>
        <p:spPr>
          <a:xfrm>
            <a:off x="160773" y="211015"/>
            <a:ext cx="143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13D26-BA9D-B67C-EE5B-A329701C7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83"/>
          <a:stretch/>
        </p:blipFill>
        <p:spPr>
          <a:xfrm>
            <a:off x="1062751" y="837120"/>
            <a:ext cx="3607406" cy="23376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CD3DD-D519-9127-C505-C24FC7728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365"/>
          <a:stretch/>
        </p:blipFill>
        <p:spPr>
          <a:xfrm>
            <a:off x="924449" y="3683237"/>
            <a:ext cx="3622155" cy="2337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CA522-13B6-D1E6-A9CB-A60BBDCB5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99"/>
          <a:stretch/>
        </p:blipFill>
        <p:spPr>
          <a:xfrm>
            <a:off x="4670157" y="837119"/>
            <a:ext cx="3557395" cy="2337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ACCC9-897D-261B-E120-C1DF64D03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254"/>
          <a:stretch/>
        </p:blipFill>
        <p:spPr>
          <a:xfrm>
            <a:off x="4620145" y="3695684"/>
            <a:ext cx="3607407" cy="2370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6D14D-F3CE-1E48-5BF3-B199523F0A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458"/>
          <a:stretch/>
        </p:blipFill>
        <p:spPr>
          <a:xfrm>
            <a:off x="8227552" y="837117"/>
            <a:ext cx="3586494" cy="2370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74199A-16F6-E12E-DA56-F5190ADE21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0369"/>
          <a:stretch/>
        </p:blipFill>
        <p:spPr>
          <a:xfrm>
            <a:off x="8227551" y="3666804"/>
            <a:ext cx="3586495" cy="23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7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n=200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9907E-919E-1F94-8E7C-99D3CF8E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5" y="1104647"/>
            <a:ext cx="3843835" cy="3658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45B384-6226-7F85-03EF-37FAC0A3F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31" y="1104646"/>
            <a:ext cx="3898332" cy="3762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D7A418-EBA1-E759-D924-6106203D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364" y="1104646"/>
            <a:ext cx="4091442" cy="38733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66F34A-4BFD-A902-0FEC-FC0A21B05912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0.25055</a:t>
            </a:r>
          </a:p>
        </p:txBody>
      </p:sp>
    </p:spTree>
    <p:extLst>
      <p:ext uri="{BB962C8B-B14F-4D97-AF65-F5344CB8AC3E}">
        <p14:creationId xmlns:p14="http://schemas.microsoft.com/office/powerpoint/2010/main" val="327139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n=500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44613-9E6A-FB2E-4CA2-AD5FD2CF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4" y="1104647"/>
            <a:ext cx="3893641" cy="3778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4E2F8-D3AA-B9B2-9A61-E6BB739D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274" y="1104647"/>
            <a:ext cx="3978321" cy="3879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ECD03F-1243-8B9C-064A-E05FBBC0F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691" y="1104647"/>
            <a:ext cx="3978322" cy="3940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81E5BC-6EBD-9B9D-E794-917362C0FFD7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0.257085</a:t>
            </a:r>
          </a:p>
        </p:txBody>
      </p:sp>
    </p:spTree>
    <p:extLst>
      <p:ext uri="{BB962C8B-B14F-4D97-AF65-F5344CB8AC3E}">
        <p14:creationId xmlns:p14="http://schemas.microsoft.com/office/powerpoint/2010/main" val="2894675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n=1000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F60E1-D766-DE4A-C70C-5F5C827C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47"/>
            <a:ext cx="4087370" cy="3968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892E4-071A-75C7-9D01-CFA093B8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322" y="1110467"/>
            <a:ext cx="4146370" cy="3962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2627A-33DF-FEFC-1EC7-03EA7419F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632" y="1104647"/>
            <a:ext cx="4044387" cy="3962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805A91-5025-DB22-7255-A2C7B12B030C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0.24706</a:t>
            </a:r>
          </a:p>
        </p:txBody>
      </p:sp>
    </p:spTree>
    <p:extLst>
      <p:ext uri="{BB962C8B-B14F-4D97-AF65-F5344CB8AC3E}">
        <p14:creationId xmlns:p14="http://schemas.microsoft.com/office/powerpoint/2010/main" val="270477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32E6-020F-29DA-7BAA-A54B7F28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C654-1D38-5CB6-BE80-286D2D2DA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7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51381C-0BE7-0F92-6C23-FEAB29396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3496"/>
            <a:ext cx="10075857" cy="466561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ABB0E6-226C-20B3-EE26-2B3952BB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89" y="519324"/>
            <a:ext cx="4274614" cy="29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1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4FD3E6-89A7-0AB0-B7AC-E927AE65D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5524" y="1825625"/>
            <a:ext cx="6020951" cy="4351338"/>
          </a:xfrm>
        </p:spPr>
      </p:pic>
    </p:spTree>
    <p:extLst>
      <p:ext uri="{BB962C8B-B14F-4D97-AF65-F5344CB8AC3E}">
        <p14:creationId xmlns:p14="http://schemas.microsoft.com/office/powerpoint/2010/main" val="330573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0" y="4622241"/>
            <a:ext cx="176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 err="1"/>
              <a:t>undersmoothed</a:t>
            </a:r>
            <a:r>
              <a:rPr lang="en-US" dirty="0"/>
              <a:t> </a:t>
            </a:r>
          </a:p>
          <a:p>
            <a:r>
              <a:rPr lang="en-US" dirty="0"/>
              <a:t>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879205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C706A-00C0-732C-B553-EC1C2F56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96" y="938403"/>
            <a:ext cx="3316326" cy="2176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5ACF3A-EDD7-8821-5068-D9498F53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493" y="3683838"/>
            <a:ext cx="3412475" cy="2235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EC9C6-5C4D-2217-87DF-B73ABB3C6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968" y="892622"/>
            <a:ext cx="3412475" cy="2268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10F14-2067-934E-E1F8-B616FADF3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44" y="3697230"/>
            <a:ext cx="3474522" cy="22681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25FB99-DF56-ED02-7F69-3BF17961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009" y="830328"/>
            <a:ext cx="3489218" cy="23529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929B37-3A29-E167-3E69-F5B644C2C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443" y="3613557"/>
            <a:ext cx="3568784" cy="23763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0E4D71-9BF0-5CDE-3512-51734784978E}"/>
              </a:ext>
            </a:extLst>
          </p:cNvPr>
          <p:cNvSpPr txBox="1"/>
          <p:nvPr/>
        </p:nvSpPr>
        <p:spPr>
          <a:xfrm>
            <a:off x="9879205" y="6280220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0.48329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98F84F-99B5-BE74-620F-BB8CD041500D}"/>
              </a:ext>
            </a:extLst>
          </p:cNvPr>
          <p:cNvSpPr txBox="1"/>
          <p:nvPr/>
        </p:nvSpPr>
        <p:spPr>
          <a:xfrm>
            <a:off x="6232490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0.16237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FD5C0-C6D1-C0A6-B498-1726C5ABEEF9}"/>
              </a:ext>
            </a:extLst>
          </p:cNvPr>
          <p:cNvSpPr txBox="1"/>
          <p:nvPr/>
        </p:nvSpPr>
        <p:spPr>
          <a:xfrm>
            <a:off x="2754763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0.23357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A4FAEF-EAD3-D4E0-7E92-D0BDAC72DBFE}"/>
              </a:ext>
            </a:extLst>
          </p:cNvPr>
          <p:cNvSpPr txBox="1"/>
          <p:nvPr/>
        </p:nvSpPr>
        <p:spPr>
          <a:xfrm>
            <a:off x="42651" y="6119499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Undersmoothing lambda scaler</a:t>
            </a:r>
          </a:p>
        </p:txBody>
      </p:sp>
    </p:spTree>
    <p:extLst>
      <p:ext uri="{BB962C8B-B14F-4D97-AF65-F5344CB8AC3E}">
        <p14:creationId xmlns:p14="http://schemas.microsoft.com/office/powerpoint/2010/main" val="2504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F6103-0BC8-E11C-348E-3CF842536F8D}"/>
              </a:ext>
            </a:extLst>
          </p:cNvPr>
          <p:cNvSpPr txBox="1"/>
          <p:nvPr/>
        </p:nvSpPr>
        <p:spPr>
          <a:xfrm>
            <a:off x="1839919" y="646798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6CFE9-62BA-E408-8FB4-E63F4B65A4C5}"/>
              </a:ext>
            </a:extLst>
          </p:cNvPr>
          <p:cNvSpPr txBox="1"/>
          <p:nvPr/>
        </p:nvSpPr>
        <p:spPr>
          <a:xfrm>
            <a:off x="5709879" y="646798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8CCA-353C-7799-9574-845C30684DF5}"/>
              </a:ext>
            </a:extLst>
          </p:cNvPr>
          <p:cNvSpPr txBox="1"/>
          <p:nvPr/>
        </p:nvSpPr>
        <p:spPr>
          <a:xfrm>
            <a:off x="9729742" y="639024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224EE-0217-479F-54B3-D0F19CCFCAAE}"/>
              </a:ext>
            </a:extLst>
          </p:cNvPr>
          <p:cNvSpPr txBox="1"/>
          <p:nvPr/>
        </p:nvSpPr>
        <p:spPr>
          <a:xfrm>
            <a:off x="-1" y="87148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4D5BD4-A3FF-D0D6-9728-C369EFFE1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24" y="1152294"/>
            <a:ext cx="3752000" cy="428423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46F8AB-6B38-EBAF-991B-DD7AC990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7" y="1152294"/>
            <a:ext cx="3840809" cy="4288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88231E-B979-5AE7-3BF5-03E90D852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909" y="1152294"/>
            <a:ext cx="3699620" cy="42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14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-42651" y="4529800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/>
              <a:t>U-HAL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31817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F9EA43-1F94-037E-D08A-4809E2AA7776}"/>
              </a:ext>
            </a:extLst>
          </p:cNvPr>
          <p:cNvSpPr txBox="1"/>
          <p:nvPr/>
        </p:nvSpPr>
        <p:spPr>
          <a:xfrm>
            <a:off x="160773" y="211015"/>
            <a:ext cx="143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DFB80-C02B-F00B-9396-543C54B1C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70"/>
          <a:stretch/>
        </p:blipFill>
        <p:spPr>
          <a:xfrm>
            <a:off x="1128041" y="901554"/>
            <a:ext cx="3561002" cy="2232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AED24-E93B-EE00-C330-B5ED0A09B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0"/>
          <a:stretch/>
        </p:blipFill>
        <p:spPr>
          <a:xfrm>
            <a:off x="1058614" y="3632661"/>
            <a:ext cx="3630429" cy="2323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0EB12-C9F9-595F-0B38-D41B4C6ED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109"/>
          <a:stretch/>
        </p:blipFill>
        <p:spPr>
          <a:xfrm>
            <a:off x="4922323" y="901554"/>
            <a:ext cx="3417816" cy="2232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730CAD-F99C-BC1B-1C35-F56723179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24"/>
          <a:stretch/>
        </p:blipFill>
        <p:spPr>
          <a:xfrm>
            <a:off x="4922324" y="3619582"/>
            <a:ext cx="3417816" cy="22633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7CB691-D961-774E-8580-E7D8AC3D5A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109"/>
          <a:stretch/>
        </p:blipFill>
        <p:spPr>
          <a:xfrm>
            <a:off x="8636923" y="901555"/>
            <a:ext cx="3480497" cy="2284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7A5561-D3A8-BFA8-FC60-B8B9D65E3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0028"/>
          <a:stretch/>
        </p:blipFill>
        <p:spPr>
          <a:xfrm>
            <a:off x="8421649" y="3619582"/>
            <a:ext cx="3593370" cy="23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5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82FD-87DD-D66C-6A2A-69208538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Undersmoothing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7EC1-E868-A942-957D-8C213125D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initial lambda </a:t>
            </a:r>
          </a:p>
          <a:p>
            <a:pPr lvl="1"/>
            <a:r>
              <a:rPr lang="en-US" dirty="0"/>
              <a:t>from a HAL fit with </a:t>
            </a:r>
            <a:r>
              <a:rPr lang="en-US" dirty="0" err="1"/>
              <a:t>smoothness_orders</a:t>
            </a:r>
            <a:r>
              <a:rPr lang="en-US" dirty="0"/>
              <a:t> = 1</a:t>
            </a:r>
          </a:p>
          <a:p>
            <a:r>
              <a:rPr lang="en-US" altLang="zh-CN" dirty="0"/>
              <a:t>Getting the </a:t>
            </a:r>
            <a:r>
              <a:rPr lang="en-US" altLang="zh-CN" dirty="0" err="1"/>
              <a:t>undersmoothed</a:t>
            </a:r>
            <a:r>
              <a:rPr lang="en-US" altLang="zh-CN" dirty="0"/>
              <a:t> lambda:</a:t>
            </a:r>
          </a:p>
          <a:p>
            <a:pPr lvl="1"/>
            <a:r>
              <a:rPr lang="en-US" altLang="zh-CN" dirty="0"/>
              <a:t>Generate a panel of lambdas </a:t>
            </a:r>
          </a:p>
          <a:p>
            <a:pPr lvl="2"/>
            <a:r>
              <a:rPr lang="en-US" dirty="0"/>
              <a:t>CV lambda * seq(from=0, to=-3, length=20)</a:t>
            </a:r>
          </a:p>
          <a:p>
            <a:pPr lvl="1"/>
            <a:r>
              <a:rPr lang="en-US" dirty="0"/>
              <a:t>Pick the first lambda that satisfies the criteria: </a:t>
            </a:r>
          </a:p>
          <a:p>
            <a:pPr lvl="2"/>
            <a:r>
              <a:rPr lang="en-US" dirty="0"/>
              <a:t>Max score &lt;= 1/(sqrt(n) * log(n))</a:t>
            </a:r>
          </a:p>
          <a:p>
            <a:pPr lvl="2"/>
            <a:r>
              <a:rPr lang="en-US" dirty="0"/>
              <a:t>Where max score = max(|E[(Y – </a:t>
            </a:r>
            <a:r>
              <a:rPr lang="en-US" dirty="0" err="1"/>
              <a:t>Y_hat</a:t>
            </a:r>
            <a:r>
              <a:rPr lang="en-US" dirty="0"/>
              <a:t>)(H/</a:t>
            </a:r>
            <a:r>
              <a:rPr lang="en-US" dirty="0" err="1"/>
              <a:t>sigma_n</a:t>
            </a:r>
            <a:r>
              <a:rPr lang="en-US" dirty="0"/>
              <a:t>)]|)</a:t>
            </a:r>
          </a:p>
        </p:txBody>
      </p:sp>
    </p:spTree>
    <p:extLst>
      <p:ext uri="{BB962C8B-B14F-4D97-AF65-F5344CB8AC3E}">
        <p14:creationId xmlns:p14="http://schemas.microsoft.com/office/powerpoint/2010/main" val="4110971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n=200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6F34A-4BFD-A902-0FEC-FC0A21B05912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0.21777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7FE56-6FCB-3A75-5158-6ED93D68A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184"/>
            <a:ext cx="4095178" cy="3979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89549-D992-8755-4773-9A91BE9C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94" y="998184"/>
            <a:ext cx="4124541" cy="397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DF25F-ECFF-3D35-4ED0-7EB5ED1E2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479" y="1024808"/>
            <a:ext cx="4028003" cy="39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6F34A-4BFD-A902-0FEC-FC0A21B05912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0.21359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AF6DA-AE14-E796-5664-5729A49B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98" y="998184"/>
            <a:ext cx="4041632" cy="3979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46F0C-A87E-AEC9-BFE7-A32EEABF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83" y="1050051"/>
            <a:ext cx="4317795" cy="3978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3870E-F515-55C9-37AA-C5B4A583D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820" y="1132474"/>
            <a:ext cx="4066180" cy="38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6F34A-4BFD-A902-0FEC-FC0A21B05912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0.21359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32B92-2693-7ED2-2696-27C6FE904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" y="994218"/>
            <a:ext cx="4096642" cy="3943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A43D4-86D1-CC12-A708-9779B7B68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091" y="1002183"/>
            <a:ext cx="4087092" cy="3943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EF0567-2008-2DCA-A4DF-E7187550C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909" y="969277"/>
            <a:ext cx="4087091" cy="397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7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2818-EC69-9509-080C-C4FD7859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AFE0-F9DE-3EA9-B67B-3F86AD839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82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12825-61BE-470A-3446-AE9DAFD6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67" y="1530811"/>
            <a:ext cx="9207851" cy="4337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C382AF-ED46-4316-26C6-03DAE9015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393" y="260308"/>
            <a:ext cx="4793171" cy="332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5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2E1E4-370A-2E3E-2FA5-77DCBF7E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455" y="1266094"/>
            <a:ext cx="7148593" cy="52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3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2E1E4-370A-2E3E-2FA5-77DCBF7E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455" y="1266094"/>
            <a:ext cx="7148593" cy="5279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BAEEDE-CF73-1495-36C6-5A559BFECEB9}"/>
              </a:ext>
            </a:extLst>
          </p:cNvPr>
          <p:cNvCxnSpPr/>
          <p:nvPr/>
        </p:nvCxnSpPr>
        <p:spPr>
          <a:xfrm flipV="1">
            <a:off x="3217025" y="4422371"/>
            <a:ext cx="532015" cy="8063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03BDC6-60FE-3899-F0CD-486E7BD0F3F5}"/>
              </a:ext>
            </a:extLst>
          </p:cNvPr>
          <p:cNvCxnSpPr>
            <a:cxnSpLocks/>
          </p:cNvCxnSpPr>
          <p:nvPr/>
        </p:nvCxnSpPr>
        <p:spPr>
          <a:xfrm flipV="1">
            <a:off x="3749040" y="4023360"/>
            <a:ext cx="540327" cy="3990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897FDD-8CE5-3AE6-855E-0CE88BA040EB}"/>
              </a:ext>
            </a:extLst>
          </p:cNvPr>
          <p:cNvCxnSpPr>
            <a:cxnSpLocks/>
          </p:cNvCxnSpPr>
          <p:nvPr/>
        </p:nvCxnSpPr>
        <p:spPr>
          <a:xfrm flipH="1" flipV="1">
            <a:off x="4289367" y="4023360"/>
            <a:ext cx="548640" cy="8977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4A8971-C52F-2150-CEE7-54DC32DA0DF8}"/>
              </a:ext>
            </a:extLst>
          </p:cNvPr>
          <p:cNvCxnSpPr>
            <a:cxnSpLocks/>
          </p:cNvCxnSpPr>
          <p:nvPr/>
        </p:nvCxnSpPr>
        <p:spPr>
          <a:xfrm flipV="1">
            <a:off x="4846319" y="3823855"/>
            <a:ext cx="532015" cy="10972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37E8B1-5509-C9FE-72E4-268773BCEB26}"/>
              </a:ext>
            </a:extLst>
          </p:cNvPr>
          <p:cNvCxnSpPr>
            <a:cxnSpLocks/>
          </p:cNvCxnSpPr>
          <p:nvPr/>
        </p:nvCxnSpPr>
        <p:spPr>
          <a:xfrm flipV="1">
            <a:off x="5378334" y="2970204"/>
            <a:ext cx="556952" cy="8702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9D3BAE-0DC7-372B-A92E-862F69993FBC}"/>
              </a:ext>
            </a:extLst>
          </p:cNvPr>
          <p:cNvCxnSpPr>
            <a:cxnSpLocks/>
          </p:cNvCxnSpPr>
          <p:nvPr/>
        </p:nvCxnSpPr>
        <p:spPr>
          <a:xfrm>
            <a:off x="5935286" y="2970204"/>
            <a:ext cx="532015" cy="1886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A10567-01DF-C165-61D0-2D579CB80EAD}"/>
              </a:ext>
            </a:extLst>
          </p:cNvPr>
          <p:cNvCxnSpPr>
            <a:cxnSpLocks/>
          </p:cNvCxnSpPr>
          <p:nvPr/>
        </p:nvCxnSpPr>
        <p:spPr>
          <a:xfrm flipV="1">
            <a:off x="6467301" y="2718262"/>
            <a:ext cx="538683" cy="4655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401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0" y="4622241"/>
            <a:ext cx="176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 err="1"/>
              <a:t>undersmoothed</a:t>
            </a:r>
            <a:r>
              <a:rPr lang="en-US" dirty="0"/>
              <a:t> </a:t>
            </a:r>
          </a:p>
          <a:p>
            <a:r>
              <a:rPr lang="en-US" dirty="0"/>
              <a:t>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879205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36175-B0D1-AAFD-0613-674EE625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601" y="806379"/>
            <a:ext cx="3353369" cy="2238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DAE66-16B4-4A47-1CAE-8380937B9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96" y="3813349"/>
            <a:ext cx="3532228" cy="2338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BE1A6-91EE-7D0F-943C-0B03A0F1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970" y="766186"/>
            <a:ext cx="3509546" cy="2318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6EC069-CE63-AFF4-8AA8-B26724BA2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170" y="3813348"/>
            <a:ext cx="3519705" cy="23380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8D2DC9-15E2-0450-079A-0A8442E1C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230" y="852755"/>
            <a:ext cx="3398770" cy="22320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57F76C-73F1-A0C7-2FAC-4A9B4C667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0220" y="3792561"/>
            <a:ext cx="3536368" cy="23186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0C4134-9C8C-D32D-B315-707F955303D9}"/>
              </a:ext>
            </a:extLst>
          </p:cNvPr>
          <p:cNvSpPr txBox="1"/>
          <p:nvPr/>
        </p:nvSpPr>
        <p:spPr>
          <a:xfrm>
            <a:off x="42651" y="6119499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Undersmoothing lambda scaler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67DE4-FC39-83C8-4A54-074EE23BF0B0}"/>
              </a:ext>
            </a:extLst>
          </p:cNvPr>
          <p:cNvSpPr txBox="1"/>
          <p:nvPr/>
        </p:nvSpPr>
        <p:spPr>
          <a:xfrm>
            <a:off x="2754763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0.23357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0C538B-1088-D28C-7A4C-643607422EE6}"/>
              </a:ext>
            </a:extLst>
          </p:cNvPr>
          <p:cNvSpPr txBox="1"/>
          <p:nvPr/>
        </p:nvSpPr>
        <p:spPr>
          <a:xfrm>
            <a:off x="6232490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0.16237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1F180-00D9-FC61-A97B-D0A762D67D8C}"/>
              </a:ext>
            </a:extLst>
          </p:cNvPr>
          <p:cNvSpPr txBox="1"/>
          <p:nvPr/>
        </p:nvSpPr>
        <p:spPr>
          <a:xfrm>
            <a:off x="9846437" y="6259281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0.16237</a:t>
            </a:r>
          </a:p>
        </p:txBody>
      </p:sp>
    </p:spTree>
    <p:extLst>
      <p:ext uri="{BB962C8B-B14F-4D97-AF65-F5344CB8AC3E}">
        <p14:creationId xmlns:p14="http://schemas.microsoft.com/office/powerpoint/2010/main" val="4271906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14D859-795A-F6FA-EA52-F8D3160F2A0B}"/>
              </a:ext>
            </a:extLst>
          </p:cNvPr>
          <p:cNvSpPr txBox="1"/>
          <p:nvPr/>
        </p:nvSpPr>
        <p:spPr>
          <a:xfrm>
            <a:off x="3316046" y="279629"/>
            <a:ext cx="144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500, z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8633D-D554-D279-C06E-46AF081A0F2D}"/>
              </a:ext>
            </a:extLst>
          </p:cNvPr>
          <p:cNvSpPr txBox="1"/>
          <p:nvPr/>
        </p:nvSpPr>
        <p:spPr>
          <a:xfrm>
            <a:off x="8875955" y="365619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1000, z =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7E521-CD3B-93A6-8047-7AFD7A42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8" y="734950"/>
            <a:ext cx="5676722" cy="6123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1FC19F-C19C-6698-31B6-B268AB18BE10}"/>
              </a:ext>
            </a:extLst>
          </p:cNvPr>
          <p:cNvSpPr txBox="1"/>
          <p:nvPr/>
        </p:nvSpPr>
        <p:spPr>
          <a:xfrm>
            <a:off x="95831" y="193639"/>
            <a:ext cx="21310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Red lines are results from using L1 Penalty based on minimizing CV-risk (CV-HAL). </a:t>
            </a:r>
          </a:p>
          <a:p>
            <a:r>
              <a:rPr lang="en-US" sz="1000" dirty="0"/>
              <a:t>Blue lines are results using an empirical derived global undersmoothing based repeated simulations over a grid of L1 penalties and choosing the maximal one for which the bias becomes negligible.  </a:t>
            </a:r>
          </a:p>
          <a:p>
            <a:endParaRPr lang="en-US" sz="1000" dirty="0"/>
          </a:p>
          <a:p>
            <a:r>
              <a:rPr lang="en-US" sz="1000" dirty="0"/>
              <a:t>Results are shown for a grid over A=a.   Dashed line is based on the Oracle SD of the estimator, solid on the empirical delta method.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6BB05-2BB0-BA5E-E517-D24DD550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43" y="734949"/>
            <a:ext cx="5333426" cy="61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65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-42651" y="4529800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/>
              <a:t>U-HAL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406524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8353895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F9EA43-1F94-037E-D08A-4809E2AA7776}"/>
              </a:ext>
            </a:extLst>
          </p:cNvPr>
          <p:cNvSpPr txBox="1"/>
          <p:nvPr/>
        </p:nvSpPr>
        <p:spPr>
          <a:xfrm>
            <a:off x="160773" y="211015"/>
            <a:ext cx="143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882899-4915-5EA2-860C-22516DB16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1"/>
          <a:stretch/>
        </p:blipFill>
        <p:spPr>
          <a:xfrm>
            <a:off x="1778449" y="732603"/>
            <a:ext cx="4573584" cy="2924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BAE302-7F38-34EE-C6FF-A134C0BF1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67"/>
          <a:stretch/>
        </p:blipFill>
        <p:spPr>
          <a:xfrm>
            <a:off x="1720945" y="3809855"/>
            <a:ext cx="4566411" cy="2944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7EFC03-2DC6-4D56-A702-64999568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789" y="732603"/>
            <a:ext cx="4408462" cy="2924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0B459-09AD-CB2C-F122-04BEBEE30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89" y="3764718"/>
            <a:ext cx="4444115" cy="298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3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F322-FABA-C5D1-D900-E4C27F06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structure: </a:t>
            </a:r>
          </a:p>
          <a:p>
            <a:pPr lvl="1"/>
            <a:r>
              <a:rPr lang="en-US" dirty="0"/>
              <a:t>W:     baseline,                        continuous</a:t>
            </a:r>
          </a:p>
          <a:p>
            <a:pPr lvl="1"/>
            <a:r>
              <a:rPr lang="en-US" dirty="0"/>
              <a:t>A:      treatment dosage,        continuous, bounded</a:t>
            </a:r>
          </a:p>
          <a:p>
            <a:pPr lvl="1"/>
            <a:r>
              <a:rPr lang="en-US" dirty="0"/>
              <a:t>Z:       intermediate curve,     binary</a:t>
            </a:r>
          </a:p>
          <a:p>
            <a:pPr lvl="1"/>
            <a:r>
              <a:rPr lang="en-US" dirty="0"/>
              <a:t>Y:       outcome,                        binary</a:t>
            </a:r>
          </a:p>
          <a:p>
            <a:r>
              <a:rPr lang="en-US" dirty="0"/>
              <a:t>Causal target parameter:</a:t>
            </a:r>
          </a:p>
          <a:p>
            <a:pPr lvl="1"/>
            <a:r>
              <a:rPr lang="en-US" dirty="0"/>
              <a:t>Dose response curve, over grid of a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5A27F6-A71F-775A-EAA9-74320741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DFEC7DE-23FF-3679-7263-402AD191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05" y="4821306"/>
            <a:ext cx="8829767" cy="71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6408E-A9B6-5712-69A4-DFF966C42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57"/>
          <a:stretch/>
        </p:blipFill>
        <p:spPr>
          <a:xfrm>
            <a:off x="3657600" y="1825625"/>
            <a:ext cx="2863168" cy="4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31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3221654" y="329393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179195" y="2134246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1BB20B-3E33-01A7-1F78-83E7295DBA00}"/>
              </a:ext>
            </a:extLst>
          </p:cNvPr>
          <p:cNvSpPr txBox="1"/>
          <p:nvPr/>
        </p:nvSpPr>
        <p:spPr>
          <a:xfrm>
            <a:off x="0" y="4829058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/>
              <a:t>U-HAL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D23DF-B5E2-3D0B-9524-72B090F8B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80"/>
          <a:stretch/>
        </p:blipFill>
        <p:spPr>
          <a:xfrm>
            <a:off x="1477151" y="693455"/>
            <a:ext cx="4573584" cy="2976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15A6A8-1A50-8940-F1CB-650DF8514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37"/>
          <a:stretch/>
        </p:blipFill>
        <p:spPr>
          <a:xfrm>
            <a:off x="1484324" y="3664210"/>
            <a:ext cx="4566411" cy="2976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8EA617-117F-99A8-2868-DA12A634F250}"/>
              </a:ext>
            </a:extLst>
          </p:cNvPr>
          <p:cNvSpPr txBox="1"/>
          <p:nvPr/>
        </p:nvSpPr>
        <p:spPr>
          <a:xfrm>
            <a:off x="8006584" y="329393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=1000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768E5D-6ED3-16AA-E979-69E883885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435" y="693455"/>
            <a:ext cx="4504414" cy="2981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6AC2E-8B43-4E30-569C-5909FDF91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436" y="3674793"/>
            <a:ext cx="4520342" cy="297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1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2E1E4-370A-2E3E-2FA5-77DCBF7E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455" y="1266094"/>
            <a:ext cx="7148593" cy="5279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BAEEDE-CF73-1495-36C6-5A559BFECEB9}"/>
              </a:ext>
            </a:extLst>
          </p:cNvPr>
          <p:cNvCxnSpPr/>
          <p:nvPr/>
        </p:nvCxnSpPr>
        <p:spPr>
          <a:xfrm flipV="1">
            <a:off x="3217025" y="4422371"/>
            <a:ext cx="532015" cy="8063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03BDC6-60FE-3899-F0CD-486E7BD0F3F5}"/>
              </a:ext>
            </a:extLst>
          </p:cNvPr>
          <p:cNvCxnSpPr>
            <a:cxnSpLocks/>
          </p:cNvCxnSpPr>
          <p:nvPr/>
        </p:nvCxnSpPr>
        <p:spPr>
          <a:xfrm flipV="1">
            <a:off x="3749040" y="4023360"/>
            <a:ext cx="540327" cy="3990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897FDD-8CE5-3AE6-855E-0CE88BA040EB}"/>
              </a:ext>
            </a:extLst>
          </p:cNvPr>
          <p:cNvCxnSpPr>
            <a:cxnSpLocks/>
          </p:cNvCxnSpPr>
          <p:nvPr/>
        </p:nvCxnSpPr>
        <p:spPr>
          <a:xfrm flipH="1" flipV="1">
            <a:off x="4289367" y="4023360"/>
            <a:ext cx="548640" cy="8977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4A8971-C52F-2150-CEE7-54DC32DA0DF8}"/>
              </a:ext>
            </a:extLst>
          </p:cNvPr>
          <p:cNvCxnSpPr>
            <a:cxnSpLocks/>
          </p:cNvCxnSpPr>
          <p:nvPr/>
        </p:nvCxnSpPr>
        <p:spPr>
          <a:xfrm flipV="1">
            <a:off x="4846319" y="3823855"/>
            <a:ext cx="532015" cy="10972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37E8B1-5509-C9FE-72E4-268773BCEB26}"/>
              </a:ext>
            </a:extLst>
          </p:cNvPr>
          <p:cNvCxnSpPr>
            <a:cxnSpLocks/>
          </p:cNvCxnSpPr>
          <p:nvPr/>
        </p:nvCxnSpPr>
        <p:spPr>
          <a:xfrm flipV="1">
            <a:off x="5378334" y="2970204"/>
            <a:ext cx="556952" cy="8702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9D3BAE-0DC7-372B-A92E-862F69993FBC}"/>
              </a:ext>
            </a:extLst>
          </p:cNvPr>
          <p:cNvCxnSpPr>
            <a:cxnSpLocks/>
          </p:cNvCxnSpPr>
          <p:nvPr/>
        </p:nvCxnSpPr>
        <p:spPr>
          <a:xfrm>
            <a:off x="5935286" y="2970204"/>
            <a:ext cx="532015" cy="1886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A10567-01DF-C165-61D0-2D579CB80EAD}"/>
              </a:ext>
            </a:extLst>
          </p:cNvPr>
          <p:cNvCxnSpPr>
            <a:cxnSpLocks/>
          </p:cNvCxnSpPr>
          <p:nvPr/>
        </p:nvCxnSpPr>
        <p:spPr>
          <a:xfrm flipV="1">
            <a:off x="6467301" y="2718262"/>
            <a:ext cx="538683" cy="44057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04800F-7544-65D1-5711-071A7FE8F80A}"/>
              </a:ext>
            </a:extLst>
          </p:cNvPr>
          <p:cNvCxnSpPr>
            <a:cxnSpLocks/>
          </p:cNvCxnSpPr>
          <p:nvPr/>
        </p:nvCxnSpPr>
        <p:spPr>
          <a:xfrm>
            <a:off x="7005984" y="2718262"/>
            <a:ext cx="532015" cy="32087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CBDA54-12A2-61F9-9D51-3C06247E8A54}"/>
              </a:ext>
            </a:extLst>
          </p:cNvPr>
          <p:cNvCxnSpPr>
            <a:cxnSpLocks/>
          </p:cNvCxnSpPr>
          <p:nvPr/>
        </p:nvCxnSpPr>
        <p:spPr>
          <a:xfrm>
            <a:off x="7537999" y="5926975"/>
            <a:ext cx="5386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21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27D2-5275-CB23-E3A3-5B22A2A6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Generate data with given sample size n with the given DGD</a:t>
            </a:r>
          </a:p>
          <a:p>
            <a:r>
              <a:rPr lang="en-US" sz="2000" dirty="0"/>
              <a:t>Fitting the Y ~ X directly with </a:t>
            </a:r>
            <a:r>
              <a:rPr lang="en-US" sz="2000" dirty="0" err="1"/>
              <a:t>undersmoothed</a:t>
            </a:r>
            <a:r>
              <a:rPr lang="en-US" sz="2000" dirty="0"/>
              <a:t> HAL using the sample</a:t>
            </a:r>
            <a:r>
              <a:rPr lang="zh-CN" altLang="en-US" sz="2000" dirty="0"/>
              <a:t> </a:t>
            </a:r>
            <a:r>
              <a:rPr lang="en-US" altLang="zh-CN" sz="2000" dirty="0"/>
              <a:t>once</a:t>
            </a:r>
            <a:endParaRPr lang="en-US" sz="2000" dirty="0"/>
          </a:p>
          <a:p>
            <a:pPr lvl="1"/>
            <a:r>
              <a:rPr lang="en-US" sz="2000" dirty="0" err="1"/>
              <a:t>max_degree</a:t>
            </a:r>
            <a:r>
              <a:rPr lang="en-US" sz="2000" dirty="0"/>
              <a:t> = 3</a:t>
            </a:r>
          </a:p>
          <a:p>
            <a:pPr lvl="1"/>
            <a:r>
              <a:rPr lang="en-US" sz="2000" dirty="0" err="1"/>
              <a:t>smoothness_orders</a:t>
            </a:r>
            <a:r>
              <a:rPr lang="en-US" sz="2000" dirty="0"/>
              <a:t> = 1</a:t>
            </a:r>
          </a:p>
          <a:p>
            <a:pPr lvl="1"/>
            <a:r>
              <a:rPr lang="en-US" sz="2000" dirty="0"/>
              <a:t>base_num_knots_0 = 20</a:t>
            </a:r>
          </a:p>
          <a:p>
            <a:pPr lvl="1"/>
            <a:r>
              <a:rPr lang="en-US" sz="2000" dirty="0"/>
              <a:t>base_num_knots_1 = 20</a:t>
            </a:r>
          </a:p>
          <a:p>
            <a:r>
              <a:rPr lang="en-US" sz="2000" dirty="0"/>
              <a:t>Estimating the targeted parameter by calculating the simple substitution estimator</a:t>
            </a:r>
          </a:p>
          <a:p>
            <a:pPr lvl="1"/>
            <a:r>
              <a:rPr lang="en-US" sz="2000" dirty="0"/>
              <a:t>Predicting                       given a and z</a:t>
            </a:r>
          </a:p>
          <a:p>
            <a:pPr lvl="2"/>
            <a:r>
              <a:rPr lang="en-US" dirty="0"/>
              <a:t>using the fitted </a:t>
            </a:r>
            <a:r>
              <a:rPr lang="en-US" dirty="0" err="1"/>
              <a:t>undersmoothed</a:t>
            </a:r>
            <a:r>
              <a:rPr lang="en-US" dirty="0"/>
              <a:t> HAL for all combinations of a and z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6B87F-0C17-5D6D-CB7B-9DABAE2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 - simulations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9637429E-67C8-89CD-6446-6DF169AA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27" y="5530919"/>
            <a:ext cx="8829767" cy="71022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194804D-D15A-F6E0-26AD-3F025B56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t="15522" r="84194" b="32263"/>
          <a:stretch/>
        </p:blipFill>
        <p:spPr>
          <a:xfrm>
            <a:off x="2863916" y="4391335"/>
            <a:ext cx="850327" cy="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29B-C4E2-34E2-7563-C6AC5916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A36E-6C04-CC64-0072-E1FD352E6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0830B-D590-AC39-BDF3-3A311E6A5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080" y="1356843"/>
            <a:ext cx="9689840" cy="513603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C2352-7311-A61B-7C48-3D81993F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879" y="860109"/>
            <a:ext cx="4507417" cy="321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2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F4413-7106-A80A-2ED1-AB15CF01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45" y="1381669"/>
            <a:ext cx="7157054" cy="51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8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D3DCAF-DB6E-0A9B-A2A1-EC8A6EA2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993" y="927490"/>
            <a:ext cx="3274191" cy="218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E10B0-D115-D54A-9995-D96966D8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56" y="3864603"/>
            <a:ext cx="3555528" cy="2369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0" y="4622241"/>
            <a:ext cx="176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 err="1"/>
              <a:t>undersmoothed</a:t>
            </a:r>
            <a:r>
              <a:rPr lang="en-US" dirty="0"/>
              <a:t> </a:t>
            </a:r>
          </a:p>
          <a:p>
            <a:r>
              <a:rPr lang="en-US" dirty="0"/>
              <a:t>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879205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A73D52-2AD0-21B1-25EF-775B0607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84" y="870518"/>
            <a:ext cx="3359673" cy="22391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5D6A51-3AF0-25D0-303B-66592B2AA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439" y="805250"/>
            <a:ext cx="3555528" cy="2369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2DA53B-F00E-E68E-86EF-FCD5051D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088" y="3864602"/>
            <a:ext cx="3555525" cy="23696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7B7B71-C346-48F6-24DF-D2D68E5D9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613" y="3813591"/>
            <a:ext cx="3632063" cy="24207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F9EA43-1F94-037E-D08A-4809E2AA7776}"/>
              </a:ext>
            </a:extLst>
          </p:cNvPr>
          <p:cNvSpPr txBox="1"/>
          <p:nvPr/>
        </p:nvSpPr>
        <p:spPr>
          <a:xfrm>
            <a:off x="160774" y="211015"/>
            <a:ext cx="121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</a:t>
            </a:r>
          </a:p>
        </p:txBody>
      </p:sp>
    </p:spTree>
    <p:extLst>
      <p:ext uri="{BB962C8B-B14F-4D97-AF65-F5344CB8AC3E}">
        <p14:creationId xmlns:p14="http://schemas.microsoft.com/office/powerpoint/2010/main" val="1200341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01889-5768-0C34-1E46-6D17EFE8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253330"/>
            <a:ext cx="4008855" cy="44804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F5FAA8-9032-2223-37C3-C44B344BE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855" y="1148262"/>
            <a:ext cx="4174293" cy="4585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39C02-CC4C-9D82-F5F6-A511C42E5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257" y="1034321"/>
            <a:ext cx="4174293" cy="4740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9F6103-0BC8-E11C-348E-3CF842536F8D}"/>
              </a:ext>
            </a:extLst>
          </p:cNvPr>
          <p:cNvSpPr txBox="1"/>
          <p:nvPr/>
        </p:nvSpPr>
        <p:spPr>
          <a:xfrm>
            <a:off x="1839919" y="646798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6CFE9-62BA-E408-8FB4-E63F4B65A4C5}"/>
              </a:ext>
            </a:extLst>
          </p:cNvPr>
          <p:cNvSpPr txBox="1"/>
          <p:nvPr/>
        </p:nvSpPr>
        <p:spPr>
          <a:xfrm>
            <a:off x="5709879" y="646798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8CCA-353C-7799-9574-845C30684DF5}"/>
              </a:ext>
            </a:extLst>
          </p:cNvPr>
          <p:cNvSpPr txBox="1"/>
          <p:nvPr/>
        </p:nvSpPr>
        <p:spPr>
          <a:xfrm>
            <a:off x="9729742" y="639024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224EE-0217-479F-54B3-D0F19CCFCAAE}"/>
              </a:ext>
            </a:extLst>
          </p:cNvPr>
          <p:cNvSpPr txBox="1"/>
          <p:nvPr/>
        </p:nvSpPr>
        <p:spPr>
          <a:xfrm>
            <a:off x="-1" y="87148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1</a:t>
            </a:r>
          </a:p>
        </p:txBody>
      </p:sp>
    </p:spTree>
    <p:extLst>
      <p:ext uri="{BB962C8B-B14F-4D97-AF65-F5344CB8AC3E}">
        <p14:creationId xmlns:p14="http://schemas.microsoft.com/office/powerpoint/2010/main" val="3457253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8560</TotalTime>
  <Words>627</Words>
  <Application>Microsoft Macintosh PowerPoint</Application>
  <PresentationFormat>Widescreen</PresentationFormat>
  <Paragraphs>129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Undersmoothed HAL-based plugin estimator for direct/indirect effects</vt:lpstr>
      <vt:lpstr>Undersmoothing </vt:lpstr>
      <vt:lpstr>Controlled direct effects</vt:lpstr>
      <vt:lpstr>Controlled direct effects - simulations</vt:lpstr>
      <vt:lpstr>PowerPoint Presentation</vt:lpstr>
      <vt:lpstr>Simulation #1</vt:lpstr>
      <vt:lpstr>Simulation 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#2</vt:lpstr>
      <vt:lpstr>Simulation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#3</vt:lpstr>
      <vt:lpstr>Simulation #3</vt:lpstr>
      <vt:lpstr>Simulation #3</vt:lpstr>
      <vt:lpstr>PowerPoint Presentation</vt:lpstr>
      <vt:lpstr>PowerPoint Presentation</vt:lpstr>
      <vt:lpstr>PowerPoint Presentation</vt:lpstr>
      <vt:lpstr>PowerPoint Presentation</vt:lpstr>
      <vt:lpstr>Simulation #3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Undersmoothed HAL-based plugin estimator for direct/indirect effects</dc:title>
  <dc:creator>Seraphina Shi</dc:creator>
  <cp:lastModifiedBy>Seraphina Shi</cp:lastModifiedBy>
  <cp:revision>27</cp:revision>
  <dcterms:created xsi:type="dcterms:W3CDTF">2022-10-14T23:00:20Z</dcterms:created>
  <dcterms:modified xsi:type="dcterms:W3CDTF">2023-04-27T18:26:52Z</dcterms:modified>
</cp:coreProperties>
</file>